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12"/>
  </p:notesMasterIdLst>
  <p:handoutMasterIdLst>
    <p:handoutMasterId r:id="rId13"/>
  </p:handoutMasterIdLst>
  <p:sldIdLst>
    <p:sldId id="265" r:id="rId5"/>
    <p:sldId id="276" r:id="rId6"/>
    <p:sldId id="277" r:id="rId7"/>
    <p:sldId id="278" r:id="rId8"/>
    <p:sldId id="279" r:id="rId9"/>
    <p:sldId id="280" r:id="rId10"/>
    <p:sldId id="281" r:id="rId11"/>
  </p:sldIdLst>
  <p:sldSz cx="12192000" cy="6858000"/>
  <p:notesSz cx="6858000" cy="9144000"/>
  <p:defaultTextStyle>
    <a:defPPr rtl="0">
      <a:defRPr lang="zh-TW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01" autoAdjust="0"/>
    <p:restoredTop sz="90496" autoAdjust="0"/>
  </p:normalViewPr>
  <p:slideViewPr>
    <p:cSldViewPr snapToGrid="0">
      <p:cViewPr varScale="1">
        <p:scale>
          <a:sx n="101" d="100"/>
          <a:sy n="101" d="100"/>
        </p:scale>
        <p:origin x="276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09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handoutMaster" Target="handoutMasters/handoutMaster1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viewProps" Target="viewProps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E728835-BA97-467C-843D-94EC19CE7EEE}" type="datetime1">
              <a:rPr lang="zh-TW" altLang="en-US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2020/12/30</a:t>
            </a:fld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7ABD897-4713-476D-AE20-029593262098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‹#›</a:t>
            </a:fld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56013696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2.png>
</file>

<file path=ppt/media/image3.png>
</file>

<file path=ppt/media/image4.jpe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9404F367-93B9-49BC-880B-5159144A5351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TW" altLang="en-US" noProof="0" dirty="0"/>
          </a:p>
        </p:txBody>
      </p:sp>
      <p:sp>
        <p:nvSpPr>
          <p:cNvPr id="5" name="備忘稿預留位置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TW" altLang="en-US" noProof="0" dirty="0"/>
              <a:t>按一下以編輯母片文字樣式</a:t>
            </a:r>
          </a:p>
          <a:p>
            <a:pPr lvl="1" rtl="0"/>
            <a:r>
              <a:rPr lang="zh-TW" altLang="en-US" noProof="0" dirty="0"/>
              <a:t>第二層</a:t>
            </a:r>
          </a:p>
          <a:p>
            <a:pPr lvl="2" rtl="0"/>
            <a:r>
              <a:rPr lang="zh-TW" altLang="en-US" noProof="0" dirty="0"/>
              <a:t>第三層</a:t>
            </a:r>
          </a:p>
          <a:p>
            <a:pPr lvl="3" rtl="0"/>
            <a:r>
              <a:rPr lang="zh-TW" altLang="en-US" noProof="0" dirty="0"/>
              <a:t>第四層</a:t>
            </a:r>
          </a:p>
          <a:p>
            <a:pPr lvl="4" rtl="0"/>
            <a:r>
              <a:rPr lang="zh-TW" altLang="en-US" noProof="0" dirty="0"/>
              <a:t>第五層</a:t>
            </a:r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8FCC149C-479E-4175-B238-B83A279FCF50}" type="slidenum">
              <a:rPr lang="en-US" altLang="zh-TW" noProof="0" smtClean="0"/>
              <a:pPr/>
              <a:t>‹#›</a:t>
            </a:fld>
            <a:endParaRPr lang="zh-TW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72897322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FCC149C-479E-4175-B238-B83A279FCF50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</a:t>
            </a:fld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9147672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2CFE39-E4F3-4BD9-A16E-9B3A0A705C4D}" type="slidenum">
              <a:rPr lang="zh-CN" altLang="en-US" smtClean="0"/>
              <a:pPr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00592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2CFE39-E4F3-4BD9-A16E-9B3A0A705C4D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806244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2CFE39-E4F3-4BD9-A16E-9B3A0A705C4D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74996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2CFE39-E4F3-4BD9-A16E-9B3A0A705C4D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731710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2CFE39-E4F3-4BD9-A16E-9B3A0A705C4D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20377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2CFE39-E4F3-4BD9-A16E-9B3A0A705C4D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948568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 descr="水滴-HD-標題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rtlCol="0" anchor="b">
            <a:normAutofit/>
          </a:bodyPr>
          <a:lstStyle>
            <a:lvl1pPr algn="ctr">
              <a:defRPr sz="4800"/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 rtlCol="0"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TW" altLang="en-US" noProof="0"/>
              <a:t>按一下以編輯母片子標題樣式</a:t>
            </a:r>
            <a:endParaRPr lang="zh-TW" altLang="en-US" noProof="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12C0BA9-8F23-4CC4-AE82-B0F47531C1D2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含標題的全景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圖片預留位置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rtlCol="0"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TW" altLang="en-US" noProof="0"/>
              <a:t>按一下圖示以新增圖片</a:t>
            </a:r>
            <a:endParaRPr lang="zh-TW" altLang="en-US" noProof="0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 rtlCol="0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B727E20-C691-4194-BA67-50F4C10C0EC2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rtlCol="0" anchor="ctr"/>
          <a:lstStyle>
            <a:lvl1pPr algn="ctr">
              <a:defRPr sz="3200"/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rtlCol="0"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103ACFA-9EAB-4024-8398-7A9C45F03D95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含標題的引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rtlCol="0" anchor="ctr"/>
          <a:lstStyle>
            <a:lvl1pPr>
              <a:defRPr sz="3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12" name="文字預留位置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83CA085F-1C8F-4249-B4B1-5B2A1F20CB23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6D22F896-40B5-4ADD-8801-0D06FADFA095}" type="slidenum">
              <a:rPr lang="en-US" altLang="zh-TW" noProof="0" smtClean="0"/>
              <a:pPr/>
              <a:t>‹#›</a:t>
            </a:fld>
            <a:endParaRPr lang="zh-TW" altLang="en-US" noProof="0" dirty="0"/>
          </a:p>
        </p:txBody>
      </p:sp>
      <p:sp>
        <p:nvSpPr>
          <p:cNvPr id="13" name="文字方塊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zh-TW" altLang="en-US" sz="8000" noProof="0" dirty="0">
                <a:solidFill>
                  <a:schemeClr val="tx1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“</a:t>
            </a:r>
          </a:p>
        </p:txBody>
      </p:sp>
      <p:sp>
        <p:nvSpPr>
          <p:cNvPr id="14" name="文字方塊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zh-TW" altLang="en-US" sz="8000" noProof="0" dirty="0">
                <a:solidFill>
                  <a:schemeClr val="tx1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rtlCol="0" anchor="b"/>
          <a:lstStyle>
            <a:lvl1pPr algn="ctr">
              <a:defRPr sz="3200"/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rtlCol="0"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A5C7F5A-6DFE-431A-AB24-FBF4917570BD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圖片 12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標題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7" name="文字預留位置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8" name="文字預留位置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9" name="文字預留位置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10" name="文字預留位置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11" name="文字預留位置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12" name="文字預留位置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3C6FD43-1739-4DAD-91B6-41A08EDEA5D8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標題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19" name="文字版面配置區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0" name="圖片預留位置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TW" altLang="en-US" noProof="0"/>
              <a:t>按一下圖示以新增圖片</a:t>
            </a:r>
            <a:endParaRPr lang="zh-TW" altLang="en-US" noProof="0" dirty="0"/>
          </a:p>
        </p:txBody>
      </p:sp>
      <p:sp>
        <p:nvSpPr>
          <p:cNvPr id="21" name="文字預留位置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2" name="文字預留位置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3" name="圖片預留位置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TW" altLang="en-US" noProof="0"/>
              <a:t>按一下圖示以新增圖片</a:t>
            </a:r>
            <a:endParaRPr lang="zh-TW" altLang="en-US" noProof="0" dirty="0"/>
          </a:p>
        </p:txBody>
      </p:sp>
      <p:sp>
        <p:nvSpPr>
          <p:cNvPr id="24" name="文字預留位置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5" name="文字預留位置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6" name="圖片預留位置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TW" altLang="en-US" noProof="0"/>
              <a:t>按一下圖示以新增圖片</a:t>
            </a:r>
            <a:endParaRPr lang="zh-TW" altLang="en-US" noProof="0" dirty="0"/>
          </a:p>
        </p:txBody>
      </p:sp>
      <p:sp>
        <p:nvSpPr>
          <p:cNvPr id="27" name="文字預留位置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C4EB9F9-C285-47DC-860B-BC96183E97E3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11" name="直排文字預留位置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F2A209B-3BF9-4E58-9A30-3E71DB938777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 rtlCol="0"/>
          <a:lstStyle>
            <a:lvl1pPr algn="l">
              <a:defRPr/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8" name="直排文字預留位置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66E63C2-83D0-46B9-B929-DF2E4AF04A44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80C882-A448-4391-8676-F5947BC890DB}" type="datetimeFigureOut">
              <a:rPr lang="zh-CN" altLang="en-US" smtClean="0"/>
              <a:pPr/>
              <a:t>2020/12/30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9DB73F-1E62-4448-A8B4-8FF89C1E191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037896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12" name="內容預留位置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83C6DAE-E458-4FAA-BAAB-D22447F61CAD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rtlCol="0" anchor="b">
            <a:normAutofit/>
          </a:bodyPr>
          <a:lstStyle>
            <a:lvl1pPr>
              <a:defRPr sz="4000"/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348094D-2999-444A-A78A-7C564C88EAD4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標題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12" name="內容預留位置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13" name="內容預留位置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E7A2E6B-7BCE-48D7-9543-BBCBDA6F478D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圖片 14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標題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rtlCol="0"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12" name="內容預留位置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5" name="文字預留位置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rtlCol="0"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13" name="內容預留位置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B2C03D1-57F6-4512-B0E7-E877B9DD54D7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9" name="投影片編號預留位置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F1BEF13-8B6E-402B-AD57-044C9022E01B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86DD3D3-EA80-4C78-8F88-AB153A9EFE8F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rtlCol="0" anchor="b"/>
          <a:lstStyle>
            <a:lvl1pPr algn="ctr">
              <a:defRPr sz="3200"/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10" name="內容預留位置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 rtlCol="0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90EC74D-164A-4B44-AE4B-F4CF5F770953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rtlCol="0" anchor="b"/>
          <a:lstStyle>
            <a:lvl1pPr algn="ctr">
              <a:defRPr sz="3200"/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圖片預留位置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TW" altLang="en-US" noProof="0"/>
              <a:t>按一下圖示以新增圖片</a:t>
            </a:r>
            <a:endParaRPr lang="zh-TW" altLang="en-US" noProof="0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 rtlCol="0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3E4EAD1-F3D6-4B5B-BF18-BAB318D99FEC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圖片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標題預留位置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TW" altLang="en-US" noProof="0" dirty="0"/>
              <a:t>按一下以編輯母片標題樣式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TW" altLang="en-US" noProof="0" dirty="0"/>
              <a:t>按一下以編輯母片文字樣式</a:t>
            </a:r>
          </a:p>
          <a:p>
            <a:pPr lvl="1" rtl="0"/>
            <a:r>
              <a:rPr lang="zh-TW" altLang="en-US" noProof="0" dirty="0"/>
              <a:t>第二層</a:t>
            </a:r>
          </a:p>
          <a:p>
            <a:pPr lvl="2" rtl="0"/>
            <a:r>
              <a:rPr lang="zh-TW" altLang="en-US" noProof="0" dirty="0"/>
              <a:t>第三層</a:t>
            </a:r>
          </a:p>
          <a:p>
            <a:pPr lvl="3" rtl="0"/>
            <a:r>
              <a:rPr lang="zh-TW" altLang="en-US" noProof="0" dirty="0"/>
              <a:t>第四層</a:t>
            </a:r>
          </a:p>
          <a:p>
            <a:pPr lvl="4" rtl="0"/>
            <a:r>
              <a:rPr lang="zh-TW" altLang="en-US" noProof="0" dirty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DA4BB9F2-61FB-4780-88E3-BB8FD94F52A9}" type="datetime1">
              <a:rPr lang="zh-TW" altLang="en-US" noProof="0" smtClean="0"/>
              <a:t>2020/12/30</a:t>
            </a:fld>
            <a:endParaRPr lang="zh-TW" altLang="en-US" noProof="0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6D22F896-40B5-4ADD-8801-0D06FADFA095}" type="slidenum">
              <a:rPr lang="en-US" altLang="zh-TW" noProof="0" smtClean="0"/>
              <a:pPr/>
              <a:t>‹#›</a:t>
            </a:fld>
            <a:endParaRPr lang="zh-TW" altLang="en-US" noProof="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  <p:sldLayoutId id="2147483669" r:id="rId18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Microsoft JhengHei UI" panose="020B0604030504040204" pitchFamily="34" charset="-120"/>
          <a:ea typeface="Microsoft JhengHei UI" panose="020B0604030504040204" pitchFamily="34" charset="-12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矩形 18">
            <a:extLst>
              <a:ext uri="{FF2B5EF4-FFF2-40B4-BE49-F238E27FC236}">
                <a16:creationId xmlns:a16="http://schemas.microsoft.com/office/drawing/2014/main" id="{B40FCD49-2060-48B9-8212-8A5F1DF4726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pic>
        <p:nvPicPr>
          <p:cNvPr id="7" name="圖片 6" descr="木材表面上的條紋特寫">
            <a:extLst>
              <a:ext uri="{FF2B5EF4-FFF2-40B4-BE49-F238E27FC236}">
                <a16:creationId xmlns:a16="http://schemas.microsoft.com/office/drawing/2014/main" id="{58C70723-AF1C-49BA-B2B2-D8FE9676FF9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b="15414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pic>
        <p:nvPicPr>
          <p:cNvPr id="21" name="圖片 20">
            <a:extLst>
              <a:ext uri="{FF2B5EF4-FFF2-40B4-BE49-F238E27FC236}">
                <a16:creationId xmlns:a16="http://schemas.microsoft.com/office/drawing/2014/main" id="{83A45DCD-B5FB-4A86-88D2-91088C7FFC5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2356BAE1-8BDB-451F-A765-321D7D204A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rtlCol="0">
            <a:normAutofit/>
          </a:bodyPr>
          <a:lstStyle/>
          <a:p>
            <a:r>
              <a:rPr lang="zh-TW" altLang="en-US" dirty="0" smtClean="0"/>
              <a:t>機器學</a:t>
            </a:r>
            <a:r>
              <a:rPr lang="zh-TW" altLang="en-US" dirty="0"/>
              <a:t>習</a:t>
            </a:r>
            <a:r>
              <a:rPr lang="en-US" altLang="zh-TW" dirty="0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-</a:t>
            </a:r>
            <a:r>
              <a:rPr lang="zh-TW" altLang="en-US" dirty="0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資料可視化</a:t>
            </a:r>
            <a:r>
              <a:rPr lang="en-US" altLang="zh-TW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/>
            </a:r>
            <a:br>
              <a:rPr lang="en-US" altLang="zh-TW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</a:br>
            <a:r>
              <a:rPr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乒乓球</a:t>
            </a:r>
            <a:endParaRPr lang="en-US" altLang="zh-TW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FD16941-0C22-4CCD-8F85-FE64C280C6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1012" y="3886199"/>
            <a:ext cx="8689976" cy="1855574"/>
          </a:xfrm>
        </p:spPr>
        <p:txBody>
          <a:bodyPr rtlCol="0">
            <a:normAutofit fontScale="92500" lnSpcReduction="10000"/>
          </a:bodyPr>
          <a:lstStyle/>
          <a:p>
            <a:pPr rtl="0"/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組員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:</a:t>
            </a: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  </a:t>
            </a:r>
            <a:endParaRPr lang="en-US" altLang="zh-TW" dirty="0">
              <a:solidFill>
                <a:schemeClr val="tx1">
                  <a:lumMod val="65000"/>
                  <a:lumOff val="35000"/>
                </a:schemeClr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rtl="0"/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0652046</a:t>
            </a: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周軒亮</a:t>
            </a: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</a:t>
            </a:r>
            <a:endParaRPr lang="en-US" altLang="zh-TW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rtl="0"/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0652051</a:t>
            </a: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劉勝騰     </a:t>
            </a:r>
            <a:endParaRPr lang="en-US" altLang="zh-TW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rtl="0"/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0652025</a:t>
            </a: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杜柏賢</a:t>
            </a:r>
            <a:endParaRPr lang="en-US" altLang="zh-TW" dirty="0">
              <a:solidFill>
                <a:schemeClr val="tx1">
                  <a:lumMod val="65000"/>
                  <a:lumOff val="35000"/>
                </a:schemeClr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0009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 flipH="1">
            <a:off x="535148" y="517265"/>
            <a:ext cx="58877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程式</a:t>
            </a:r>
            <a:r>
              <a:rPr lang="zh-TW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運行資料擷取</a:t>
            </a:r>
            <a:endParaRPr lang="en-US" altLang="zh-TW" sz="28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微软雅黑" charset="0"/>
            </a:endParaRPr>
          </a:p>
        </p:txBody>
      </p:sp>
      <p:grpSp>
        <p:nvGrpSpPr>
          <p:cNvPr id="23" name="组合 40"/>
          <p:cNvGrpSpPr/>
          <p:nvPr/>
        </p:nvGrpSpPr>
        <p:grpSpPr>
          <a:xfrm>
            <a:off x="0" y="6718300"/>
            <a:ext cx="12200197" cy="139699"/>
            <a:chOff x="234017" y="5975409"/>
            <a:chExt cx="13144500" cy="404812"/>
          </a:xfrm>
        </p:grpSpPr>
        <p:sp>
          <p:nvSpPr>
            <p:cNvPr id="24" name="矩形 23"/>
            <p:cNvSpPr/>
            <p:nvPr/>
          </p:nvSpPr>
          <p:spPr>
            <a:xfrm>
              <a:off x="234017" y="5975409"/>
              <a:ext cx="2190750" cy="40481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2424767" y="5975409"/>
              <a:ext cx="2190750" cy="4048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4615517" y="5975409"/>
              <a:ext cx="2190750" cy="4048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8997017" y="5975409"/>
              <a:ext cx="2190750" cy="40481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6806268" y="5975409"/>
              <a:ext cx="2190750" cy="4048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11187767" y="5975409"/>
              <a:ext cx="2190750" cy="40481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</p:grpSp>
      <p:sp>
        <p:nvSpPr>
          <p:cNvPr id="16" name="文字方塊 15"/>
          <p:cNvSpPr txBox="1"/>
          <p:nvPr/>
        </p:nvSpPr>
        <p:spPr>
          <a:xfrm>
            <a:off x="550863" y="1370027"/>
            <a:ext cx="257883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本次紀錄環境設定為：</a:t>
            </a:r>
            <a:endParaRPr lang="en-US" altLang="zh-TW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難度：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NORMAL</a:t>
            </a: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FPS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800</a:t>
            </a: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Score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</a:t>
            </a: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比數：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20(1P) : 13(2P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</a:t>
            </a:r>
          </a:p>
          <a:p>
            <a:endParaRPr lang="en-US" altLang="zh-TW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每次執行一個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frame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擷取一次資料。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7" name="群組 6"/>
          <p:cNvGrpSpPr/>
          <p:nvPr/>
        </p:nvGrpSpPr>
        <p:grpSpPr>
          <a:xfrm>
            <a:off x="4565559" y="247199"/>
            <a:ext cx="7378666" cy="461187"/>
            <a:chOff x="4565559" y="616171"/>
            <a:chExt cx="7378666" cy="461187"/>
          </a:xfrm>
        </p:grpSpPr>
        <p:sp>
          <p:nvSpPr>
            <p:cNvPr id="6" name="文字方塊 5"/>
            <p:cNvSpPr txBox="1"/>
            <p:nvPr/>
          </p:nvSpPr>
          <p:spPr>
            <a:xfrm>
              <a:off x="4565559" y="763713"/>
              <a:ext cx="71345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400" dirty="0" smtClean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Frame</a:t>
              </a:r>
              <a:endParaRPr lang="zh-TW" altLang="en-US" sz="1400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0" name="文字方塊 19"/>
            <p:cNvSpPr txBox="1"/>
            <p:nvPr/>
          </p:nvSpPr>
          <p:spPr>
            <a:xfrm>
              <a:off x="5224597" y="769581"/>
              <a:ext cx="71345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400" dirty="0" err="1" smtClean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Ball_X</a:t>
              </a:r>
              <a:endParaRPr lang="zh-TW" altLang="en-US" sz="1400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1" name="文字方塊 20"/>
            <p:cNvSpPr txBox="1"/>
            <p:nvPr/>
          </p:nvSpPr>
          <p:spPr>
            <a:xfrm>
              <a:off x="5883635" y="766077"/>
              <a:ext cx="71345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400" dirty="0" err="1" smtClean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Ball_Y</a:t>
              </a:r>
              <a:endParaRPr lang="zh-TW" altLang="en-US" sz="1400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22" name="文字方塊 21"/>
            <p:cNvSpPr txBox="1"/>
            <p:nvPr/>
          </p:nvSpPr>
          <p:spPr>
            <a:xfrm>
              <a:off x="6542673" y="769581"/>
              <a:ext cx="713452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400" dirty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m</a:t>
              </a:r>
              <a:endParaRPr lang="zh-TW" altLang="en-US" sz="1400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30" name="文字方塊 29"/>
            <p:cNvSpPr txBox="1"/>
            <p:nvPr/>
          </p:nvSpPr>
          <p:spPr>
            <a:xfrm>
              <a:off x="7018987" y="779101"/>
              <a:ext cx="102380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200" dirty="0" err="1" smtClean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Speed_X</a:t>
              </a:r>
              <a:endParaRPr lang="zh-TW" altLang="en-US" sz="1200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31" name="文字方塊 30"/>
            <p:cNvSpPr txBox="1"/>
            <p:nvPr/>
          </p:nvSpPr>
          <p:spPr>
            <a:xfrm>
              <a:off x="7747347" y="775349"/>
              <a:ext cx="1023806" cy="27699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200" dirty="0" err="1" smtClean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Speed_Y</a:t>
              </a:r>
              <a:endParaRPr lang="zh-TW" altLang="en-US" sz="1200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32" name="文字方塊 31"/>
            <p:cNvSpPr txBox="1"/>
            <p:nvPr/>
          </p:nvSpPr>
          <p:spPr>
            <a:xfrm>
              <a:off x="8436356" y="621461"/>
              <a:ext cx="89644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100" dirty="0" smtClean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Platform</a:t>
              </a:r>
            </a:p>
            <a:p>
              <a:pPr algn="ctr"/>
              <a:r>
                <a:rPr lang="en-US" altLang="zh-TW" sz="1100" dirty="0" smtClean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_1P_X</a:t>
              </a:r>
              <a:endParaRPr lang="zh-TW" altLang="en-US" sz="1100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34" name="文字方塊 33"/>
            <p:cNvSpPr txBox="1"/>
            <p:nvPr/>
          </p:nvSpPr>
          <p:spPr>
            <a:xfrm>
              <a:off x="9054944" y="616171"/>
              <a:ext cx="89644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100" dirty="0" smtClean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Platform</a:t>
              </a:r>
            </a:p>
            <a:p>
              <a:pPr algn="ctr"/>
              <a:r>
                <a:rPr lang="en-US" altLang="zh-TW" sz="1100" dirty="0" smtClean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_1P_Y</a:t>
              </a:r>
              <a:endParaRPr lang="zh-TW" altLang="en-US" sz="1100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37" name="文字方塊 36"/>
            <p:cNvSpPr txBox="1"/>
            <p:nvPr/>
          </p:nvSpPr>
          <p:spPr>
            <a:xfrm>
              <a:off x="9720951" y="640603"/>
              <a:ext cx="89644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100" dirty="0" smtClean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Platform</a:t>
              </a:r>
            </a:p>
            <a:p>
              <a:pPr algn="ctr"/>
              <a:r>
                <a:rPr lang="en-US" altLang="zh-TW" sz="1100" dirty="0" smtClean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_2P_X</a:t>
              </a:r>
              <a:endParaRPr lang="zh-TW" altLang="en-US" sz="1100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38" name="文字方塊 37"/>
            <p:cNvSpPr txBox="1"/>
            <p:nvPr/>
          </p:nvSpPr>
          <p:spPr>
            <a:xfrm>
              <a:off x="10339539" y="635313"/>
              <a:ext cx="89644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100" dirty="0" smtClean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Platform</a:t>
              </a:r>
            </a:p>
            <a:p>
              <a:pPr algn="ctr"/>
              <a:r>
                <a:rPr lang="en-US" altLang="zh-TW" sz="1100" dirty="0" smtClean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_2P_Y</a:t>
              </a:r>
              <a:endParaRPr lang="zh-TW" altLang="en-US" sz="1100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39" name="文字方塊 38"/>
            <p:cNvSpPr txBox="1"/>
            <p:nvPr/>
          </p:nvSpPr>
          <p:spPr>
            <a:xfrm>
              <a:off x="11047785" y="635312"/>
              <a:ext cx="896440" cy="43088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TW" sz="1100" dirty="0" smtClean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Ball</a:t>
              </a:r>
            </a:p>
            <a:p>
              <a:pPr algn="ctr"/>
              <a:r>
                <a:rPr lang="en-US" altLang="zh-TW" sz="1100" dirty="0" smtClean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Up/Down</a:t>
              </a:r>
              <a:endParaRPr lang="zh-TW" altLang="en-US" sz="1100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pic>
        <p:nvPicPr>
          <p:cNvPr id="4" name="圖片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07739" y="686880"/>
            <a:ext cx="6988266" cy="58955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76382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群組 11"/>
          <p:cNvGrpSpPr/>
          <p:nvPr/>
        </p:nvGrpSpPr>
        <p:grpSpPr>
          <a:xfrm>
            <a:off x="1631736" y="1718474"/>
            <a:ext cx="10527008" cy="4399208"/>
            <a:chOff x="1631736" y="1718474"/>
            <a:chExt cx="10527008" cy="4399208"/>
          </a:xfrm>
        </p:grpSpPr>
        <p:pic>
          <p:nvPicPr>
            <p:cNvPr id="5" name="圖片 4"/>
            <p:cNvPicPr>
              <a:picLocks noChangeAspect="1"/>
            </p:cNvPicPr>
            <p:nvPr/>
          </p:nvPicPr>
          <p:blipFill rotWithShape="1">
            <a:blip r:embed="rId3"/>
            <a:srcRect b="50100"/>
            <a:stretch/>
          </p:blipFill>
          <p:spPr>
            <a:xfrm>
              <a:off x="1828039" y="1771126"/>
              <a:ext cx="5229225" cy="3973518"/>
            </a:xfrm>
            <a:prstGeom prst="rect">
              <a:avLst/>
            </a:prstGeom>
          </p:spPr>
        </p:pic>
        <p:pic>
          <p:nvPicPr>
            <p:cNvPr id="15" name="圖片 14"/>
            <p:cNvPicPr>
              <a:picLocks noChangeAspect="1"/>
            </p:cNvPicPr>
            <p:nvPr/>
          </p:nvPicPr>
          <p:blipFill rotWithShape="1">
            <a:blip r:embed="rId3"/>
            <a:srcRect l="1550" t="50148" r="-1550" b="-48"/>
            <a:stretch/>
          </p:blipFill>
          <p:spPr>
            <a:xfrm>
              <a:off x="6929519" y="1935100"/>
              <a:ext cx="5229225" cy="3973518"/>
            </a:xfrm>
            <a:prstGeom prst="rect">
              <a:avLst/>
            </a:prstGeom>
          </p:spPr>
        </p:pic>
        <p:sp>
          <p:nvSpPr>
            <p:cNvPr id="6" name="矩形 5"/>
            <p:cNvSpPr/>
            <p:nvPr/>
          </p:nvSpPr>
          <p:spPr>
            <a:xfrm>
              <a:off x="2734878" y="4833523"/>
              <a:ext cx="1711479" cy="457433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7" name="矩形 16"/>
            <p:cNvSpPr/>
            <p:nvPr/>
          </p:nvSpPr>
          <p:spPr>
            <a:xfrm>
              <a:off x="5353196" y="4833523"/>
              <a:ext cx="1441698" cy="457433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7" name="文字方塊 6"/>
            <p:cNvSpPr txBox="1"/>
            <p:nvPr/>
          </p:nvSpPr>
          <p:spPr>
            <a:xfrm>
              <a:off x="1631736" y="5748350"/>
              <a:ext cx="137509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 smtClean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2P</a:t>
              </a:r>
              <a:r>
                <a:rPr lang="zh-TW" altLang="en-US" dirty="0" smtClean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死掉位置</a:t>
              </a:r>
              <a:endParaRPr lang="zh-TW" altLang="en-US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cxnSp>
          <p:nvCxnSpPr>
            <p:cNvPr id="9" name="直線單箭頭接點 8"/>
            <p:cNvCxnSpPr/>
            <p:nvPr/>
          </p:nvCxnSpPr>
          <p:spPr>
            <a:xfrm flipH="1">
              <a:off x="2734878" y="5290956"/>
              <a:ext cx="855739" cy="453688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直線單箭頭接點 31"/>
            <p:cNvCxnSpPr/>
            <p:nvPr/>
          </p:nvCxnSpPr>
          <p:spPr>
            <a:xfrm flipH="1">
              <a:off x="3050049" y="5290956"/>
              <a:ext cx="2303147" cy="506340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4" name="矩形 33"/>
            <p:cNvSpPr/>
            <p:nvPr/>
          </p:nvSpPr>
          <p:spPr>
            <a:xfrm>
              <a:off x="3418096" y="2102515"/>
              <a:ext cx="2190224" cy="457433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35" name="文字方塊 34"/>
            <p:cNvSpPr txBox="1"/>
            <p:nvPr/>
          </p:nvSpPr>
          <p:spPr>
            <a:xfrm>
              <a:off x="5487117" y="1718474"/>
              <a:ext cx="137509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 smtClean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1P</a:t>
              </a:r>
              <a:r>
                <a:rPr lang="zh-TW" altLang="en-US" dirty="0" smtClean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死掉位置</a:t>
              </a:r>
              <a:endParaRPr lang="zh-TW" altLang="en-US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 flipH="1">
            <a:off x="920337" y="523158"/>
            <a:ext cx="58877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資料可視化</a:t>
            </a:r>
            <a:r>
              <a:rPr lang="en-US" altLang="zh-TW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 </a:t>
            </a:r>
            <a:r>
              <a:rPr lang="en-US" altLang="zh-TW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– </a:t>
            </a:r>
            <a:r>
              <a:rPr lang="zh-TW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球</a:t>
            </a:r>
            <a:r>
              <a:rPr lang="en-US" altLang="zh-TW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Y</a:t>
            </a:r>
            <a:r>
              <a:rPr lang="zh-TW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座標</a:t>
            </a:r>
            <a:r>
              <a:rPr lang="en-US" altLang="zh-TW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:</a:t>
            </a:r>
            <a:r>
              <a:rPr lang="zh-TW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球</a:t>
            </a:r>
            <a:r>
              <a:rPr lang="en-US" altLang="zh-TW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X</a:t>
            </a:r>
            <a:r>
              <a:rPr lang="zh-TW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座標</a:t>
            </a:r>
            <a:endParaRPr lang="en-US" altLang="zh-TW" sz="28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微软雅黑" charset="0"/>
            </a:endParaRPr>
          </a:p>
        </p:txBody>
      </p:sp>
      <p:grpSp>
        <p:nvGrpSpPr>
          <p:cNvPr id="23" name="组合 40"/>
          <p:cNvGrpSpPr/>
          <p:nvPr/>
        </p:nvGrpSpPr>
        <p:grpSpPr>
          <a:xfrm>
            <a:off x="0" y="6718300"/>
            <a:ext cx="12200197" cy="139699"/>
            <a:chOff x="234017" y="5975409"/>
            <a:chExt cx="13144500" cy="404812"/>
          </a:xfrm>
        </p:grpSpPr>
        <p:sp>
          <p:nvSpPr>
            <p:cNvPr id="24" name="矩形 23"/>
            <p:cNvSpPr/>
            <p:nvPr/>
          </p:nvSpPr>
          <p:spPr>
            <a:xfrm>
              <a:off x="234017" y="5975409"/>
              <a:ext cx="2190750" cy="40481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2424767" y="5975409"/>
              <a:ext cx="2190750" cy="4048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4615517" y="5975409"/>
              <a:ext cx="2190750" cy="4048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8997017" y="5975409"/>
              <a:ext cx="2190750" cy="40481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6806268" y="5975409"/>
              <a:ext cx="2190750" cy="4048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11187767" y="5975409"/>
              <a:ext cx="2190750" cy="40481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</p:grpSp>
      <p:sp>
        <p:nvSpPr>
          <p:cNvPr id="4" name="文字方塊 3"/>
          <p:cNvSpPr txBox="1"/>
          <p:nvPr/>
        </p:nvSpPr>
        <p:spPr>
          <a:xfrm>
            <a:off x="0" y="1068369"/>
            <a:ext cx="257883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難度：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NORMAL</a:t>
            </a: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FPS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800</a:t>
            </a: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Score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</a:t>
            </a: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比數：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 : 13</a:t>
            </a:r>
          </a:p>
          <a:p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設計：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1P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：依架構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2P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：僅判斷落點位置</a:t>
            </a:r>
          </a:p>
        </p:txBody>
      </p:sp>
    </p:spTree>
    <p:extLst>
      <p:ext uri="{BB962C8B-B14F-4D97-AF65-F5344CB8AC3E}">
        <p14:creationId xmlns:p14="http://schemas.microsoft.com/office/powerpoint/2010/main" val="8929617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群組 6"/>
          <p:cNvGrpSpPr/>
          <p:nvPr/>
        </p:nvGrpSpPr>
        <p:grpSpPr>
          <a:xfrm>
            <a:off x="2037959" y="1849089"/>
            <a:ext cx="10162487" cy="4272894"/>
            <a:chOff x="2037959" y="1849089"/>
            <a:chExt cx="10162487" cy="4272894"/>
          </a:xfrm>
        </p:grpSpPr>
        <p:pic>
          <p:nvPicPr>
            <p:cNvPr id="16" name="圖片 15"/>
            <p:cNvPicPr>
              <a:picLocks noChangeAspect="1"/>
            </p:cNvPicPr>
            <p:nvPr/>
          </p:nvPicPr>
          <p:blipFill rotWithShape="1">
            <a:blip r:embed="rId3"/>
            <a:srcRect l="1129" t="49766" r="-1129" b="420"/>
            <a:stretch/>
          </p:blipFill>
          <p:spPr>
            <a:xfrm>
              <a:off x="7075996" y="1871394"/>
              <a:ext cx="5124450" cy="3881257"/>
            </a:xfrm>
            <a:prstGeom prst="rect">
              <a:avLst/>
            </a:prstGeom>
          </p:spPr>
        </p:pic>
        <p:pic>
          <p:nvPicPr>
            <p:cNvPr id="5" name="圖片 4"/>
            <p:cNvPicPr>
              <a:picLocks noChangeAspect="1"/>
            </p:cNvPicPr>
            <p:nvPr/>
          </p:nvPicPr>
          <p:blipFill rotWithShape="1">
            <a:blip r:embed="rId3"/>
            <a:srcRect b="50186"/>
            <a:stretch/>
          </p:blipFill>
          <p:spPr>
            <a:xfrm>
              <a:off x="2037959" y="1849089"/>
              <a:ext cx="5124450" cy="3881257"/>
            </a:xfrm>
            <a:prstGeom prst="rect">
              <a:avLst/>
            </a:prstGeom>
          </p:spPr>
        </p:pic>
        <p:sp>
          <p:nvSpPr>
            <p:cNvPr id="14" name="矩形 13"/>
            <p:cNvSpPr/>
            <p:nvPr/>
          </p:nvSpPr>
          <p:spPr>
            <a:xfrm>
              <a:off x="9583180" y="2163848"/>
              <a:ext cx="426359" cy="3123486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8" name="文字方塊 17"/>
            <p:cNvSpPr txBox="1"/>
            <p:nvPr/>
          </p:nvSpPr>
          <p:spPr>
            <a:xfrm>
              <a:off x="9868875" y="5752651"/>
              <a:ext cx="1790694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dirty="0" smtClean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中間較為密集</a:t>
              </a:r>
              <a:endParaRPr lang="zh-TW" altLang="en-US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cxnSp>
          <p:nvCxnSpPr>
            <p:cNvPr id="19" name="直線單箭頭接點 18"/>
            <p:cNvCxnSpPr>
              <a:stCxn id="14" idx="2"/>
            </p:cNvCxnSpPr>
            <p:nvPr/>
          </p:nvCxnSpPr>
          <p:spPr>
            <a:xfrm>
              <a:off x="9796360" y="5287334"/>
              <a:ext cx="370471" cy="498870"/>
            </a:xfrm>
            <a:prstGeom prst="straightConnector1">
              <a:avLst/>
            </a:prstGeom>
            <a:ln w="190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1" name="文字方塊 20"/>
            <p:cNvSpPr txBox="1"/>
            <p:nvPr/>
          </p:nvSpPr>
          <p:spPr>
            <a:xfrm>
              <a:off x="5192894" y="5705225"/>
              <a:ext cx="2084448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dirty="0" smtClean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整體分佈較為平均</a:t>
              </a:r>
              <a:endParaRPr lang="zh-TW" altLang="en-US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 flipH="1">
            <a:off x="920337" y="529141"/>
            <a:ext cx="58877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資料可視化</a:t>
            </a:r>
            <a:r>
              <a:rPr lang="en-US" altLang="zh-TW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 </a:t>
            </a:r>
            <a:r>
              <a:rPr lang="en-US" altLang="zh-TW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– </a:t>
            </a:r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球</a:t>
            </a:r>
            <a:r>
              <a:rPr lang="en-US" altLang="zh-TW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X</a:t>
            </a:r>
            <a:r>
              <a:rPr lang="zh-TW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座標</a:t>
            </a:r>
            <a:r>
              <a:rPr lang="en-US" altLang="zh-TW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:</a:t>
            </a:r>
            <a:r>
              <a:rPr lang="zh-TW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板</a:t>
            </a:r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子</a:t>
            </a:r>
            <a:r>
              <a:rPr lang="en-US" altLang="zh-TW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X</a:t>
            </a:r>
            <a:r>
              <a:rPr lang="zh-TW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座標</a:t>
            </a:r>
            <a:endParaRPr lang="en-US" altLang="zh-TW" sz="28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微软雅黑" charset="0"/>
            </a:endParaRPr>
          </a:p>
        </p:txBody>
      </p:sp>
      <p:grpSp>
        <p:nvGrpSpPr>
          <p:cNvPr id="23" name="组合 40"/>
          <p:cNvGrpSpPr/>
          <p:nvPr/>
        </p:nvGrpSpPr>
        <p:grpSpPr>
          <a:xfrm>
            <a:off x="0" y="6718300"/>
            <a:ext cx="12200197" cy="139699"/>
            <a:chOff x="234017" y="5975409"/>
            <a:chExt cx="13144500" cy="404812"/>
          </a:xfrm>
        </p:grpSpPr>
        <p:sp>
          <p:nvSpPr>
            <p:cNvPr id="24" name="矩形 23"/>
            <p:cNvSpPr/>
            <p:nvPr/>
          </p:nvSpPr>
          <p:spPr>
            <a:xfrm>
              <a:off x="234017" y="5975409"/>
              <a:ext cx="2190750" cy="40481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2424767" y="5975409"/>
              <a:ext cx="2190750" cy="4048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4615517" y="5975409"/>
              <a:ext cx="2190750" cy="4048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8997017" y="5975409"/>
              <a:ext cx="2190750" cy="40481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6806268" y="5975409"/>
              <a:ext cx="2190750" cy="4048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11187767" y="5975409"/>
              <a:ext cx="2190750" cy="40481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</p:grpSp>
      <p:sp>
        <p:nvSpPr>
          <p:cNvPr id="17" name="文字方塊 16"/>
          <p:cNvSpPr txBox="1"/>
          <p:nvPr/>
        </p:nvSpPr>
        <p:spPr>
          <a:xfrm>
            <a:off x="0" y="1068369"/>
            <a:ext cx="257883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難度：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NORMAL</a:t>
            </a: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FPS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800</a:t>
            </a: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Score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</a:t>
            </a: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比數：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 : 13</a:t>
            </a:r>
          </a:p>
          <a:p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設計：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1P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：依架構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2P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：僅判斷落點位置</a:t>
            </a:r>
          </a:p>
        </p:txBody>
      </p:sp>
    </p:spTree>
    <p:extLst>
      <p:ext uri="{BB962C8B-B14F-4D97-AF65-F5344CB8AC3E}">
        <p14:creationId xmlns:p14="http://schemas.microsoft.com/office/powerpoint/2010/main" val="5341122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群組 4"/>
          <p:cNvGrpSpPr/>
          <p:nvPr/>
        </p:nvGrpSpPr>
        <p:grpSpPr>
          <a:xfrm>
            <a:off x="2007426" y="1574208"/>
            <a:ext cx="9867900" cy="4249563"/>
            <a:chOff x="2007426" y="1574208"/>
            <a:chExt cx="9867900" cy="4249563"/>
          </a:xfrm>
        </p:grpSpPr>
        <p:pic>
          <p:nvPicPr>
            <p:cNvPr id="7" name="圖片 6"/>
            <p:cNvPicPr>
              <a:picLocks noChangeAspect="1"/>
            </p:cNvPicPr>
            <p:nvPr/>
          </p:nvPicPr>
          <p:blipFill rotWithShape="1">
            <a:blip r:embed="rId3"/>
            <a:srcRect t="50260"/>
            <a:stretch/>
          </p:blipFill>
          <p:spPr>
            <a:xfrm>
              <a:off x="6903276" y="1943540"/>
              <a:ext cx="4972050" cy="3880231"/>
            </a:xfrm>
            <a:prstGeom prst="rect">
              <a:avLst/>
            </a:prstGeom>
          </p:spPr>
        </p:pic>
        <p:pic>
          <p:nvPicPr>
            <p:cNvPr id="4" name="圖片 3"/>
            <p:cNvPicPr>
              <a:picLocks noChangeAspect="1"/>
            </p:cNvPicPr>
            <p:nvPr/>
          </p:nvPicPr>
          <p:blipFill rotWithShape="1">
            <a:blip r:embed="rId3"/>
            <a:srcRect b="50037"/>
            <a:stretch/>
          </p:blipFill>
          <p:spPr>
            <a:xfrm>
              <a:off x="2007426" y="1861234"/>
              <a:ext cx="4972050" cy="3897594"/>
            </a:xfrm>
            <a:prstGeom prst="rect">
              <a:avLst/>
            </a:prstGeom>
          </p:spPr>
        </p:pic>
        <p:sp>
          <p:nvSpPr>
            <p:cNvPr id="14" name="矩形 13"/>
            <p:cNvSpPr/>
            <p:nvPr/>
          </p:nvSpPr>
          <p:spPr>
            <a:xfrm>
              <a:off x="7629307" y="2205729"/>
              <a:ext cx="4020567" cy="1319248"/>
            </a:xfrm>
            <a:prstGeom prst="rect">
              <a:avLst/>
            </a:prstGeom>
            <a:noFill/>
            <a:ln w="28575">
              <a:solidFill>
                <a:srgbClr val="FF000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TW" altLang="en-US"/>
            </a:p>
          </p:txBody>
        </p:sp>
        <p:sp>
          <p:nvSpPr>
            <p:cNvPr id="15" name="文字方塊 14"/>
            <p:cNvSpPr txBox="1"/>
            <p:nvPr/>
          </p:nvSpPr>
          <p:spPr>
            <a:xfrm>
              <a:off x="7186022" y="1574208"/>
              <a:ext cx="2404707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zh-TW" altLang="en-US" dirty="0" smtClean="0">
                  <a:solidFill>
                    <a:srgbClr val="FF0000"/>
                  </a:solidFill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擊球後回到中間等待</a:t>
              </a:r>
              <a:endParaRPr lang="zh-TW" altLang="en-US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sp>
        <p:nvSpPr>
          <p:cNvPr id="2" name="文本框 1"/>
          <p:cNvSpPr txBox="1"/>
          <p:nvPr/>
        </p:nvSpPr>
        <p:spPr>
          <a:xfrm flipH="1">
            <a:off x="920337" y="522998"/>
            <a:ext cx="58877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資料可視化</a:t>
            </a:r>
            <a:r>
              <a:rPr lang="en-US" altLang="zh-TW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 </a:t>
            </a:r>
            <a:r>
              <a:rPr lang="en-US" altLang="zh-TW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– </a:t>
            </a:r>
            <a:r>
              <a:rPr lang="zh-TW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球</a:t>
            </a:r>
            <a:r>
              <a:rPr lang="en-US" altLang="zh-TW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Y</a:t>
            </a:r>
            <a:r>
              <a:rPr lang="zh-TW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座標</a:t>
            </a:r>
            <a:r>
              <a:rPr lang="en-US" altLang="zh-TW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:</a:t>
            </a:r>
            <a:r>
              <a:rPr lang="zh-TW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板</a:t>
            </a:r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子</a:t>
            </a:r>
            <a:r>
              <a:rPr lang="en-US" altLang="zh-TW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X</a:t>
            </a:r>
            <a:r>
              <a:rPr lang="zh-TW" altLang="en-US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座標</a:t>
            </a:r>
            <a:endParaRPr lang="en-US" altLang="zh-TW" sz="28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微软雅黑" charset="0"/>
            </a:endParaRPr>
          </a:p>
        </p:txBody>
      </p:sp>
      <p:grpSp>
        <p:nvGrpSpPr>
          <p:cNvPr id="23" name="组合 40"/>
          <p:cNvGrpSpPr/>
          <p:nvPr/>
        </p:nvGrpSpPr>
        <p:grpSpPr>
          <a:xfrm>
            <a:off x="0" y="6718300"/>
            <a:ext cx="12200197" cy="139699"/>
            <a:chOff x="234017" y="5975409"/>
            <a:chExt cx="13144500" cy="404812"/>
          </a:xfrm>
        </p:grpSpPr>
        <p:sp>
          <p:nvSpPr>
            <p:cNvPr id="24" name="矩形 23"/>
            <p:cNvSpPr/>
            <p:nvPr/>
          </p:nvSpPr>
          <p:spPr>
            <a:xfrm>
              <a:off x="234017" y="5975409"/>
              <a:ext cx="2190750" cy="40481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2424767" y="5975409"/>
              <a:ext cx="2190750" cy="4048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4615517" y="5975409"/>
              <a:ext cx="2190750" cy="4048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8997017" y="5975409"/>
              <a:ext cx="2190750" cy="40481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6806268" y="5975409"/>
              <a:ext cx="2190750" cy="4048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11187767" y="5975409"/>
              <a:ext cx="2190750" cy="40481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</p:grpSp>
      <p:sp>
        <p:nvSpPr>
          <p:cNvPr id="17" name="文字方塊 16"/>
          <p:cNvSpPr txBox="1"/>
          <p:nvPr/>
        </p:nvSpPr>
        <p:spPr>
          <a:xfrm>
            <a:off x="0" y="1068369"/>
            <a:ext cx="2578836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難度：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NORMAL</a:t>
            </a:r>
          </a:p>
          <a:p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FPS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800</a:t>
            </a:r>
          </a:p>
          <a:p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Score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20</a:t>
            </a:r>
          </a:p>
          <a:p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比數：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20 : 13</a:t>
            </a:r>
          </a:p>
          <a:p>
            <a:endParaRPr lang="en-US" altLang="zh-TW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設計：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1P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：依架構</a:t>
            </a:r>
            <a:endParaRPr lang="en-US" altLang="zh-TW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2P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：僅判斷落點位置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7968102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 flipH="1">
            <a:off x="920337" y="522998"/>
            <a:ext cx="58877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K-means</a:t>
            </a:r>
            <a:endParaRPr lang="en-US" altLang="zh-TW" sz="28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微软雅黑" charset="0"/>
            </a:endParaRPr>
          </a:p>
        </p:txBody>
      </p:sp>
      <p:grpSp>
        <p:nvGrpSpPr>
          <p:cNvPr id="23" name="组合 40"/>
          <p:cNvGrpSpPr/>
          <p:nvPr/>
        </p:nvGrpSpPr>
        <p:grpSpPr>
          <a:xfrm>
            <a:off x="0" y="6718300"/>
            <a:ext cx="12200197" cy="139699"/>
            <a:chOff x="234017" y="5975409"/>
            <a:chExt cx="13144500" cy="404812"/>
          </a:xfrm>
        </p:grpSpPr>
        <p:sp>
          <p:nvSpPr>
            <p:cNvPr id="24" name="矩形 23"/>
            <p:cNvSpPr/>
            <p:nvPr/>
          </p:nvSpPr>
          <p:spPr>
            <a:xfrm>
              <a:off x="234017" y="5975409"/>
              <a:ext cx="2190750" cy="40481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2424767" y="5975409"/>
              <a:ext cx="2190750" cy="4048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4615517" y="5975409"/>
              <a:ext cx="2190750" cy="4048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8997017" y="5975409"/>
              <a:ext cx="2190750" cy="40481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6806268" y="5975409"/>
              <a:ext cx="2190750" cy="4048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11187767" y="5975409"/>
              <a:ext cx="2190750" cy="40481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</p:grpSp>
      <p:pic>
        <p:nvPicPr>
          <p:cNvPr id="8" name="圖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5811" y="391023"/>
            <a:ext cx="8162925" cy="6000750"/>
          </a:xfrm>
          <a:prstGeom prst="rect">
            <a:avLst/>
          </a:prstGeom>
        </p:spPr>
      </p:pic>
      <p:sp>
        <p:nvSpPr>
          <p:cNvPr id="12" name="文字方塊 11"/>
          <p:cNvSpPr txBox="1"/>
          <p:nvPr/>
        </p:nvSpPr>
        <p:spPr>
          <a:xfrm>
            <a:off x="291817" y="1235893"/>
            <a:ext cx="34830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以球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XY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座標、斜率、球速度、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1P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板子座標、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2P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板子座標與球移動方向來做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K-means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2323315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358509" y="374497"/>
            <a:ext cx="8250115" cy="6127952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 flipH="1">
            <a:off x="920337" y="522998"/>
            <a:ext cx="58877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 smtClean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K-means</a:t>
            </a:r>
            <a:endParaRPr lang="en-US" altLang="zh-TW" sz="28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微软雅黑" charset="0"/>
            </a:endParaRPr>
          </a:p>
        </p:txBody>
      </p:sp>
      <p:grpSp>
        <p:nvGrpSpPr>
          <p:cNvPr id="23" name="组合 40"/>
          <p:cNvGrpSpPr/>
          <p:nvPr/>
        </p:nvGrpSpPr>
        <p:grpSpPr>
          <a:xfrm>
            <a:off x="0" y="6718300"/>
            <a:ext cx="12200197" cy="139699"/>
            <a:chOff x="234017" y="5975409"/>
            <a:chExt cx="13144500" cy="404812"/>
          </a:xfrm>
        </p:grpSpPr>
        <p:sp>
          <p:nvSpPr>
            <p:cNvPr id="24" name="矩形 23"/>
            <p:cNvSpPr/>
            <p:nvPr/>
          </p:nvSpPr>
          <p:spPr>
            <a:xfrm>
              <a:off x="234017" y="5975409"/>
              <a:ext cx="2190750" cy="40481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2424767" y="5975409"/>
              <a:ext cx="2190750" cy="4048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4615517" y="5975409"/>
              <a:ext cx="2190750" cy="4048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8997017" y="5975409"/>
              <a:ext cx="2190750" cy="40481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6806268" y="5975409"/>
              <a:ext cx="2190750" cy="4048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11187767" y="5975409"/>
              <a:ext cx="2190750" cy="40481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</p:grpSp>
      <p:sp>
        <p:nvSpPr>
          <p:cNvPr id="12" name="文字方塊 11"/>
          <p:cNvSpPr txBox="1"/>
          <p:nvPr/>
        </p:nvSpPr>
        <p:spPr>
          <a:xfrm>
            <a:off x="291817" y="1235893"/>
            <a:ext cx="348309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以球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XY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座標、斜率、球速度、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1P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板子座標、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2P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板子座標與球移動方向來做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K-means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en-US" altLang="zh-TW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7330749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小水滴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4169_TF34316244.potx" id="{A34BCA18-85BB-4F06-A9B1-8FDFE89EE5A0}" vid="{B019DDDF-4536-4FA0-8678-C7C946B5971C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1E252AE-1687-4F4A-AAAD-EE8304DE9099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5E99C30C-D4EF-40A1-90A6-0C8077024112}">
  <ds:schemaRefs>
    <ds:schemaRef ds:uri="http://purl.org/dc/terms/"/>
    <ds:schemaRef ds:uri="71af3243-3dd4-4a8d-8c0d-dd76da1f02a5"/>
    <ds:schemaRef ds:uri="http://purl.org/dc/elements/1.1/"/>
    <ds:schemaRef ds:uri="http://purl.org/dc/dcmitype/"/>
    <ds:schemaRef ds:uri="http://schemas.microsoft.com/office/infopath/2007/PartnerControls"/>
    <ds:schemaRef ds:uri="http://schemas.microsoft.com/office/2006/metadata/properties"/>
    <ds:schemaRef ds:uri="16c05727-aa75-4e4a-9b5f-8a80a1165891"/>
    <ds:schemaRef ds:uri="http://schemas.microsoft.com/office/2006/documentManagement/types"/>
    <ds:schemaRef ds:uri="http://schemas.openxmlformats.org/package/2006/metadata/core-properties"/>
    <ds:schemaRef ds:uri="http://www.w3.org/XML/1998/namespace"/>
  </ds:schemaRefs>
</ds:datastoreItem>
</file>

<file path=customXml/itemProps3.xml><?xml version="1.0" encoding="utf-8"?>
<ds:datastoreItem xmlns:ds="http://schemas.openxmlformats.org/officeDocument/2006/customXml" ds:itemID="{ABA78EF8-E824-4C87-A4FF-3288A5E914C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水滴設計</Template>
  <TotalTime>581</TotalTime>
  <Words>267</Words>
  <Application>Microsoft Office PowerPoint</Application>
  <PresentationFormat>寬螢幕</PresentationFormat>
  <Paragraphs>72</Paragraphs>
  <Slides>7</Slides>
  <Notes>7</Notes>
  <HiddenSlides>0</HiddenSlides>
  <MMClips>0</MMClips>
  <ScaleCrop>false</ScaleCrop>
  <HeadingPairs>
    <vt:vector size="6" baseType="variant">
      <vt:variant>
        <vt:lpstr>使用字型</vt:lpstr>
      </vt:variant>
      <vt:variant>
        <vt:i4>6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4" baseType="lpstr">
      <vt:lpstr>Microsoft JhengHei UI</vt:lpstr>
      <vt:lpstr>微软雅黑</vt:lpstr>
      <vt:lpstr>微軟正黑體</vt:lpstr>
      <vt:lpstr>新細明體</vt:lpstr>
      <vt:lpstr>Arial</vt:lpstr>
      <vt:lpstr>Tw Cen MT</vt:lpstr>
      <vt:lpstr>小水滴</vt:lpstr>
      <vt:lpstr>機器學習-資料可視化 乒乓球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專案管理-需求 乒乓球</dc:title>
  <dc:creator>軒亮 周</dc:creator>
  <cp:lastModifiedBy>Student</cp:lastModifiedBy>
  <cp:revision>31</cp:revision>
  <dcterms:created xsi:type="dcterms:W3CDTF">2020-11-11T08:50:20Z</dcterms:created>
  <dcterms:modified xsi:type="dcterms:W3CDTF">2020-12-30T08:14:35Z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